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1" r:id="rId11"/>
    <p:sldId id="266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uitsma, D.W.P.M. (Daniel)" userId="aab17d33-b89b-4526-b7c1-165dab8f619f" providerId="ADAL" clId="{434303F8-B785-4B6B-ABBE-C67DEFD3E3BC}"/>
    <pc:docChg chg="modSld">
      <pc:chgData name="Fluitsma, D.W.P.M. (Daniel)" userId="aab17d33-b89b-4526-b7c1-165dab8f619f" providerId="ADAL" clId="{434303F8-B785-4B6B-ABBE-C67DEFD3E3BC}" dt="2024-06-07T10:55:00.182" v="3" actId="20577"/>
      <pc:docMkLst>
        <pc:docMk/>
      </pc:docMkLst>
      <pc:sldChg chg="modSp mod">
        <pc:chgData name="Fluitsma, D.W.P.M. (Daniel)" userId="aab17d33-b89b-4526-b7c1-165dab8f619f" providerId="ADAL" clId="{434303F8-B785-4B6B-ABBE-C67DEFD3E3BC}" dt="2024-06-07T10:55:00.182" v="3" actId="20577"/>
        <pc:sldMkLst>
          <pc:docMk/>
          <pc:sldMk cId="2630855151" sldId="257"/>
        </pc:sldMkLst>
        <pc:spChg chg="mod">
          <ac:chgData name="Fluitsma, D.W.P.M. (Daniel)" userId="aab17d33-b89b-4526-b7c1-165dab8f619f" providerId="ADAL" clId="{434303F8-B785-4B6B-ABBE-C67DEFD3E3BC}" dt="2024-06-07T10:55:00.182" v="3" actId="20577"/>
          <ac:spMkLst>
            <pc:docMk/>
            <pc:sldMk cId="2630855151" sldId="257"/>
            <ac:spMk id="5" creationId="{72FAD9C2-6D6F-98B5-45B3-6028719B42C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659263-3207-AA2E-65A1-11E3E72CB1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DBD26C3-320B-7703-16B3-A3EB414FD5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ADF0897-D13A-56F9-49C1-062F31BFA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E199-F130-4069-818A-CD8F559A7681}" type="datetimeFigureOut">
              <a:rPr lang="nl-NL" smtClean="0"/>
              <a:t>7-6-2024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7923C12-B40E-0F15-6977-6405FC964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5F279D6-5729-A8AC-03F3-536EC92FE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AB496-930F-4B74-B0A3-77D32E849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88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02470B-20EC-BC3B-7191-8A79D6B48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593B3BE-95FB-6082-5D85-EA18AB386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89932E6-6A8F-3E37-ECBC-CA28B6326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E199-F130-4069-818A-CD8F559A7681}" type="datetimeFigureOut">
              <a:rPr lang="nl-NL" smtClean="0"/>
              <a:t>7-6-2024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0E21013-D841-B0F5-5AB0-2B6429EC1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E029638-8B74-BEC7-EEF4-200DCF694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AB496-930F-4B74-B0A3-77D32E849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1300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60DA16A-4F5D-3E27-A0F5-A8F7CDDB6D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2C0C3C9-A0A5-A951-8669-E576676ED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3563D32-B9CA-DBD8-2898-7A544A991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E199-F130-4069-818A-CD8F559A7681}" type="datetimeFigureOut">
              <a:rPr lang="nl-NL" smtClean="0"/>
              <a:t>7-6-2024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C4FB35-B339-9902-7E8C-B6B347949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D6590CB-4D61-2371-F3D6-45C616D33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AB496-930F-4B74-B0A3-77D32E849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8516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BF2704-6CEB-4D0C-6EC4-132F0A872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DC824C-5A34-DF8D-8A55-B0DAD2362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2EEC42C-1D63-A6C2-D4DE-A2B258576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E199-F130-4069-818A-CD8F559A7681}" type="datetimeFigureOut">
              <a:rPr lang="nl-NL" smtClean="0"/>
              <a:t>7-6-2024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1A01CA-3634-C62A-7FD4-CA6A58EB7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E67C73-4227-B077-B9FE-347D4E1C5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AB496-930F-4B74-B0A3-77D32E849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6333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3D559-FDE6-B804-C3B8-B01622040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8C66897-1CA9-78D9-81FE-D37533A33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46E057B-1EC7-0D4F-91DE-BC1FD4BF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E199-F130-4069-818A-CD8F559A7681}" type="datetimeFigureOut">
              <a:rPr lang="nl-NL" smtClean="0"/>
              <a:t>7-6-2024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7879075-F185-8D87-0905-2982B549E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2F17029-82A1-02BD-F6E8-74AAD8A72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AB496-930F-4B74-B0A3-77D32E849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780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BA0608-49E2-F7C2-5DE6-6B24CF928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939EA0-4D36-7C6A-BE5A-1FDD65525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6F740D5-B9EA-704C-E78B-185213CBDE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31B0EEB-BED3-8DD7-B1AB-6A904D548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E199-F130-4069-818A-CD8F559A7681}" type="datetimeFigureOut">
              <a:rPr lang="nl-NL" smtClean="0"/>
              <a:t>7-6-2024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A4C68BD-8B34-DD41-8A53-9064DA798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7F2B94B-3B84-F2AF-5C14-A93F4478B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AB496-930F-4B74-B0A3-77D32E849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9330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92C1A1-FE90-D2DD-8E03-B71B856CC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9663E80-6CBC-3783-C908-9A035C809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2E557B7-CBAA-B750-054A-8EF7008D7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E5BFEE2-9502-705A-0B6B-E8BC1B3E5E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9E0B23F-F543-1D98-D7FD-3D6C9C5F0A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F5EDC5F-EEFF-29E5-7297-9932D7201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E199-F130-4069-818A-CD8F559A7681}" type="datetimeFigureOut">
              <a:rPr lang="nl-NL" smtClean="0"/>
              <a:t>7-6-2024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8379F28-5FF2-9290-C777-CAE000CE0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413606E-094E-D4D0-FBE5-58756D633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AB496-930F-4B74-B0A3-77D32E849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2013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1A8153-437D-98F5-2167-DCDE1BC27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EDBB14E-B44C-BF0B-D97A-1959D0A61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E199-F130-4069-818A-CD8F559A7681}" type="datetimeFigureOut">
              <a:rPr lang="nl-NL" smtClean="0"/>
              <a:t>7-6-2024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E10D37E-707F-0E16-B2EC-4128852B8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876CD90-D243-DA58-06D3-3A45A59D9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AB496-930F-4B74-B0A3-77D32E849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1152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EE621A3-3EC7-1976-CC8B-D8AC8A266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E199-F130-4069-818A-CD8F559A7681}" type="datetimeFigureOut">
              <a:rPr lang="nl-NL" smtClean="0"/>
              <a:t>7-6-2024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9563348-1AAD-320A-4AD0-4C21C454D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5E7211A-DEF3-B617-BE39-09153F689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AB496-930F-4B74-B0A3-77D32E849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961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72628D-0DD9-546B-2844-6EBC84626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57E4356-AC37-8719-1DD1-C3EB69CFB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58F9747-A822-F89D-58BB-82A8C6306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460E887-8586-65CF-F388-A4FD1801C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E199-F130-4069-818A-CD8F559A7681}" type="datetimeFigureOut">
              <a:rPr lang="nl-NL" smtClean="0"/>
              <a:t>7-6-2024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08F7171-5831-286E-1AEB-B329E3796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2F01328-476D-DA87-D182-18DC016F1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AB496-930F-4B74-B0A3-77D32E849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958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64B9F2-6D8F-81A7-347D-32E4E62D3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28E46D2-79C7-0354-5A54-FD9C39111F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897DDAB-7D62-657D-3B77-3087C59E6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78670FC-8A7B-02F3-4A6B-2E2A19FDE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E199-F130-4069-818A-CD8F559A7681}" type="datetimeFigureOut">
              <a:rPr lang="nl-NL" smtClean="0"/>
              <a:t>7-6-2024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92446DD-B974-90F5-E6CE-5042A238A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CA5CEE2-BBE8-B649-1057-5F3F51D2B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AB496-930F-4B74-B0A3-77D32E849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333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42FC8C8-463E-2E47-3C1A-60BDCC503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D05AFC0-6D43-9B0E-79DF-A12FC2005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B8B1AA8-A7BE-47F1-A0F3-02926C209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8E199-F130-4069-818A-CD8F559A7681}" type="datetimeFigureOut">
              <a:rPr lang="nl-NL" smtClean="0"/>
              <a:t>7-6-2024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CA9BF84-9400-FFFD-7B93-112A2C883F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ED9D65-2385-7040-E262-523C2922C0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AB496-930F-4B74-B0A3-77D32E849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087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5540527-76CD-C39A-77C9-347DC7B87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H4.2: Worden </a:t>
            </a:r>
            <a:r>
              <a:rPr lang="en-US" dirty="0" err="1"/>
              <a:t>wie</a:t>
            </a:r>
            <a:r>
              <a:rPr lang="en-US" dirty="0"/>
              <a:t> je bent</a:t>
            </a:r>
            <a:endParaRPr lang="nl-NL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AF289C30-E96D-70EA-F342-B81244A31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H4.2 </a:t>
            </a:r>
            <a:r>
              <a:rPr lang="en-US" dirty="0" err="1"/>
              <a:t>Deelvraag</a:t>
            </a:r>
            <a:r>
              <a:rPr lang="en-US" dirty="0"/>
              <a:t> van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paragraaf</a:t>
            </a:r>
            <a:r>
              <a:rPr lang="en-US" dirty="0"/>
              <a:t> is: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Hoe word je wie je bent?</a:t>
            </a:r>
          </a:p>
        </p:txBody>
      </p:sp>
    </p:spTree>
    <p:extLst>
      <p:ext uri="{BB962C8B-B14F-4D97-AF65-F5344CB8AC3E}">
        <p14:creationId xmlns:p14="http://schemas.microsoft.com/office/powerpoint/2010/main" val="3966021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ECCDA1-7FD8-9F18-A6B8-5CF0C47A3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Masculien</a:t>
            </a:r>
            <a:r>
              <a:rPr lang="en-US" dirty="0"/>
              <a:t> versus </a:t>
            </a:r>
            <a:r>
              <a:rPr lang="en-US" dirty="0" err="1"/>
              <a:t>feminien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B9C91B5-311B-FADA-62BE-CEC27E1C2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b="1" dirty="0" err="1"/>
              <a:t>masculiene</a:t>
            </a:r>
            <a:r>
              <a:rPr lang="en-US" b="1" dirty="0"/>
              <a:t> </a:t>
            </a:r>
            <a:r>
              <a:rPr lang="en-US" b="1" dirty="0" err="1"/>
              <a:t>cultuur</a:t>
            </a:r>
            <a:r>
              <a:rPr lang="en-US" b="1" dirty="0"/>
              <a:t> </a:t>
            </a:r>
            <a:r>
              <a:rPr lang="en-US" dirty="0" err="1"/>
              <a:t>zijn</a:t>
            </a:r>
            <a:r>
              <a:rPr lang="en-US" dirty="0"/>
              <a:t> de </a:t>
            </a:r>
            <a:r>
              <a:rPr lang="en-US" dirty="0" err="1"/>
              <a:t>rollen</a:t>
            </a:r>
            <a:r>
              <a:rPr lang="en-US" dirty="0"/>
              <a:t> van </a:t>
            </a:r>
            <a:r>
              <a:rPr lang="en-US" dirty="0" err="1"/>
              <a:t>mannen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vrouwen</a:t>
            </a:r>
            <a:r>
              <a:rPr lang="en-US" dirty="0"/>
              <a:t> </a:t>
            </a:r>
            <a:r>
              <a:rPr lang="en-US" dirty="0" err="1"/>
              <a:t>duidelijk</a:t>
            </a:r>
            <a:r>
              <a:rPr lang="en-US" dirty="0"/>
              <a:t> </a:t>
            </a:r>
            <a:r>
              <a:rPr lang="en-US" dirty="0" err="1"/>
              <a:t>gescheiden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Mannen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dominant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gericht</a:t>
            </a:r>
            <a:r>
              <a:rPr lang="en-US" dirty="0"/>
              <a:t> op </a:t>
            </a:r>
            <a:r>
              <a:rPr lang="en-US" dirty="0" err="1"/>
              <a:t>carière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succes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Van </a:t>
            </a:r>
            <a:r>
              <a:rPr lang="en-US" dirty="0" err="1"/>
              <a:t>vrouwen</a:t>
            </a:r>
            <a:r>
              <a:rPr lang="en-US" dirty="0"/>
              <a:t> </a:t>
            </a:r>
            <a:r>
              <a:rPr lang="en-US" dirty="0" err="1"/>
              <a:t>wordt</a:t>
            </a:r>
            <a:r>
              <a:rPr lang="en-US" dirty="0"/>
              <a:t> </a:t>
            </a:r>
            <a:r>
              <a:rPr lang="en-US" dirty="0" err="1"/>
              <a:t>verwacht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ze </a:t>
            </a:r>
            <a:r>
              <a:rPr lang="en-US" dirty="0" err="1"/>
              <a:t>meer</a:t>
            </a:r>
            <a:r>
              <a:rPr lang="en-US" dirty="0"/>
              <a:t> </a:t>
            </a:r>
            <a:r>
              <a:rPr lang="en-US" dirty="0" err="1"/>
              <a:t>bescheiden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vooral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dienstbare</a:t>
            </a:r>
            <a:r>
              <a:rPr lang="en-US" dirty="0"/>
              <a:t> </a:t>
            </a:r>
            <a:r>
              <a:rPr lang="en-US" dirty="0" err="1"/>
              <a:t>rol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richting</a:t>
            </a:r>
            <a:r>
              <a:rPr lang="en-US" dirty="0"/>
              <a:t> man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kinderen</a:t>
            </a:r>
            <a:r>
              <a:rPr lang="en-US" dirty="0"/>
              <a:t>.</a:t>
            </a:r>
            <a:br>
              <a:rPr lang="en-US" dirty="0"/>
            </a:br>
            <a:r>
              <a:rPr lang="nl-NL" dirty="0"/>
              <a:t>Denk aan landen als Marokko en Mexico.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en-US" dirty="0"/>
              <a:t>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feminiene</a:t>
            </a:r>
            <a:r>
              <a:rPr lang="en-US" dirty="0"/>
              <a:t> </a:t>
            </a:r>
            <a:r>
              <a:rPr lang="en-US" dirty="0" err="1"/>
              <a:t>cultuur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rollen</a:t>
            </a:r>
            <a:r>
              <a:rPr lang="en-US" dirty="0"/>
              <a:t> van </a:t>
            </a:r>
            <a:r>
              <a:rPr lang="en-US" dirty="0" err="1"/>
              <a:t>mannen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vrouwen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gescheiden</a:t>
            </a:r>
            <a:r>
              <a:rPr lang="en-US" dirty="0"/>
              <a:t>, maar </a:t>
            </a:r>
            <a:r>
              <a:rPr lang="en-US" dirty="0" err="1"/>
              <a:t>lopen</a:t>
            </a:r>
            <a:r>
              <a:rPr lang="en-US" dirty="0"/>
              <a:t> in </a:t>
            </a:r>
            <a:r>
              <a:rPr lang="en-US" dirty="0" err="1"/>
              <a:t>elkaar</a:t>
            </a:r>
            <a:r>
              <a:rPr lang="en-US" dirty="0"/>
              <a:t> over.</a:t>
            </a:r>
            <a:br>
              <a:rPr lang="en-US" dirty="0"/>
            </a:br>
            <a:r>
              <a:rPr lang="en-US" dirty="0"/>
              <a:t>Landen met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sterke</a:t>
            </a:r>
            <a:r>
              <a:rPr lang="en-US" dirty="0"/>
              <a:t> </a:t>
            </a:r>
            <a:r>
              <a:rPr lang="en-US" dirty="0" err="1"/>
              <a:t>feminiene</a:t>
            </a:r>
            <a:r>
              <a:rPr lang="en-US" dirty="0"/>
              <a:t> </a:t>
            </a:r>
            <a:r>
              <a:rPr lang="en-US" dirty="0" err="1"/>
              <a:t>cultuur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Nederland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Zweden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6166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362AE1-AE8A-A166-EBB7-B00FCCA5F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Kenmerken</a:t>
            </a:r>
            <a:r>
              <a:rPr lang="en-US" dirty="0"/>
              <a:t> van de </a:t>
            </a:r>
            <a:r>
              <a:rPr lang="en-US" dirty="0" err="1"/>
              <a:t>Nederlandse</a:t>
            </a:r>
            <a:r>
              <a:rPr lang="en-US" dirty="0"/>
              <a:t> </a:t>
            </a:r>
            <a:r>
              <a:rPr lang="en-US" dirty="0" err="1"/>
              <a:t>feminiene</a:t>
            </a:r>
            <a:r>
              <a:rPr lang="en-US" dirty="0"/>
              <a:t> </a:t>
            </a:r>
            <a:r>
              <a:rPr lang="en-US" dirty="0" err="1"/>
              <a:t>cultuur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4FCDE7-5E0A-C6AA-DE4C-C6AC6D622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Kenmerken</a:t>
            </a:r>
            <a:r>
              <a:rPr lang="en-US" dirty="0"/>
              <a:t> van de </a:t>
            </a:r>
            <a:r>
              <a:rPr lang="en-US" dirty="0" err="1"/>
              <a:t>Nederlandse</a:t>
            </a:r>
            <a:r>
              <a:rPr lang="en-US" dirty="0"/>
              <a:t> </a:t>
            </a:r>
            <a:r>
              <a:rPr lang="en-US" dirty="0" err="1"/>
              <a:t>feminiene</a:t>
            </a:r>
            <a:r>
              <a:rPr lang="en-US" dirty="0"/>
              <a:t> </a:t>
            </a:r>
            <a:r>
              <a:rPr lang="en-US" dirty="0" err="1"/>
              <a:t>cultuur</a:t>
            </a:r>
            <a:r>
              <a:rPr lang="en-US" dirty="0"/>
              <a:t>:</a:t>
            </a:r>
          </a:p>
          <a:p>
            <a:pPr>
              <a:buFontTx/>
              <a:buChar char="-"/>
            </a:pPr>
            <a:r>
              <a:rPr lang="en-US" dirty="0" err="1"/>
              <a:t>Vooral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midden-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hoogopgeleide</a:t>
            </a:r>
            <a:r>
              <a:rPr lang="en-US" dirty="0"/>
              <a:t> </a:t>
            </a:r>
            <a:r>
              <a:rPr lang="en-US" dirty="0" err="1"/>
              <a:t>mensen</a:t>
            </a:r>
            <a:r>
              <a:rPr lang="en-US" dirty="0"/>
              <a:t> </a:t>
            </a:r>
            <a:r>
              <a:rPr lang="en-US" dirty="0" err="1"/>
              <a:t>zien</a:t>
            </a:r>
            <a:r>
              <a:rPr lang="en-US" dirty="0"/>
              <a:t> we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mannen</a:t>
            </a:r>
            <a:r>
              <a:rPr lang="en-US" dirty="0"/>
              <a:t>-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vrouwenrollen</a:t>
            </a:r>
            <a:r>
              <a:rPr lang="en-US" dirty="0"/>
              <a:t> in </a:t>
            </a:r>
            <a:r>
              <a:rPr lang="en-US" dirty="0" err="1"/>
              <a:t>elkaar</a:t>
            </a:r>
            <a:r>
              <a:rPr lang="en-US" dirty="0"/>
              <a:t> </a:t>
            </a:r>
            <a:r>
              <a:rPr lang="en-US" dirty="0" err="1"/>
              <a:t>overlopen</a:t>
            </a:r>
            <a:r>
              <a:rPr lang="en-US" dirty="0"/>
              <a:t>. 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- </a:t>
            </a:r>
            <a:r>
              <a:rPr lang="en-US" dirty="0" err="1"/>
              <a:t>opgeleide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laagopgeleide</a:t>
            </a:r>
            <a:r>
              <a:rPr lang="en-US" dirty="0"/>
              <a:t> </a:t>
            </a:r>
            <a:r>
              <a:rPr lang="en-US" dirty="0" err="1"/>
              <a:t>mannen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vrouwen</a:t>
            </a:r>
            <a:r>
              <a:rPr lang="en-US" dirty="0"/>
              <a:t> </a:t>
            </a:r>
            <a:r>
              <a:rPr lang="en-US" dirty="0" err="1"/>
              <a:t>zien</a:t>
            </a:r>
            <a:r>
              <a:rPr lang="en-US" dirty="0"/>
              <a:t> we </a:t>
            </a:r>
            <a:r>
              <a:rPr lang="en-US" dirty="0" err="1"/>
              <a:t>vaker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masculiene</a:t>
            </a:r>
            <a:r>
              <a:rPr lang="en-US" dirty="0"/>
              <a:t> </a:t>
            </a:r>
            <a:r>
              <a:rPr lang="en-US" dirty="0" err="1"/>
              <a:t>cultuur</a:t>
            </a:r>
            <a:r>
              <a:rPr lang="en-US" dirty="0"/>
              <a:t>;</a:t>
            </a:r>
          </a:p>
          <a:p>
            <a:pPr>
              <a:buFontTx/>
              <a:buChar char="-"/>
            </a:pPr>
            <a:r>
              <a:rPr lang="en-US" dirty="0"/>
              <a:t>Steeds </a:t>
            </a:r>
            <a:r>
              <a:rPr lang="en-US" dirty="0" err="1"/>
              <a:t>meer</a:t>
            </a:r>
            <a:r>
              <a:rPr lang="en-US" dirty="0"/>
              <a:t> (</a:t>
            </a:r>
            <a:r>
              <a:rPr lang="en-US" dirty="0" err="1"/>
              <a:t>allochtone</a:t>
            </a:r>
            <a:r>
              <a:rPr lang="en-US" dirty="0"/>
              <a:t>) </a:t>
            </a:r>
            <a:r>
              <a:rPr lang="en-US" dirty="0" err="1"/>
              <a:t>vrouwen</a:t>
            </a:r>
            <a:r>
              <a:rPr lang="en-US" dirty="0"/>
              <a:t> </a:t>
            </a:r>
            <a:r>
              <a:rPr lang="en-US" dirty="0" err="1"/>
              <a:t>studeren</a:t>
            </a:r>
            <a:r>
              <a:rPr lang="en-US" dirty="0"/>
              <a:t>, </a:t>
            </a:r>
            <a:r>
              <a:rPr lang="en-US" dirty="0" err="1"/>
              <a:t>gaan</a:t>
            </a:r>
            <a:r>
              <a:rPr lang="en-US" dirty="0"/>
              <a:t> </a:t>
            </a:r>
            <a:r>
              <a:rPr lang="en-US" dirty="0" err="1"/>
              <a:t>werken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proberen</a:t>
            </a:r>
            <a:r>
              <a:rPr lang="en-US" dirty="0"/>
              <a:t> </a:t>
            </a:r>
            <a:r>
              <a:rPr lang="en-US" dirty="0" err="1"/>
              <a:t>werk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zorg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huishouden</a:t>
            </a:r>
            <a:r>
              <a:rPr lang="en-US" dirty="0"/>
              <a:t> (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eventuele</a:t>
            </a:r>
            <a:r>
              <a:rPr lang="en-US" dirty="0"/>
              <a:t> </a:t>
            </a:r>
            <a:r>
              <a:rPr lang="en-US" dirty="0" err="1"/>
              <a:t>kinderen</a:t>
            </a:r>
            <a:r>
              <a:rPr lang="en-US" dirty="0"/>
              <a:t>)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combineren</a:t>
            </a:r>
            <a:r>
              <a:rPr lang="en-US" dirty="0"/>
              <a:t>;</a:t>
            </a:r>
          </a:p>
          <a:p>
            <a:pPr>
              <a:buFontTx/>
              <a:buChar char="-"/>
            </a:pPr>
            <a:r>
              <a:rPr lang="en-US" dirty="0" err="1"/>
              <a:t>Echter</a:t>
            </a:r>
            <a:r>
              <a:rPr lang="en-US" dirty="0"/>
              <a:t>: </a:t>
            </a:r>
            <a:r>
              <a:rPr lang="en-US" dirty="0" err="1"/>
              <a:t>wanneer</a:t>
            </a:r>
            <a:r>
              <a:rPr lang="en-US" dirty="0"/>
              <a:t> </a:t>
            </a:r>
            <a:r>
              <a:rPr lang="en-US" dirty="0" err="1"/>
              <a:t>zowel</a:t>
            </a:r>
            <a:r>
              <a:rPr lang="en-US" dirty="0"/>
              <a:t> man </a:t>
            </a:r>
            <a:r>
              <a:rPr lang="en-US" dirty="0" err="1"/>
              <a:t>als</a:t>
            </a:r>
            <a:r>
              <a:rPr lang="en-US" dirty="0"/>
              <a:t> vrouw </a:t>
            </a:r>
            <a:r>
              <a:rPr lang="en-US" dirty="0" err="1"/>
              <a:t>binnen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relatie</a:t>
            </a:r>
            <a:r>
              <a:rPr lang="en-US" dirty="0"/>
              <a:t> met </a:t>
            </a:r>
            <a:r>
              <a:rPr lang="en-US" dirty="0" err="1"/>
              <a:t>kinderen</a:t>
            </a:r>
            <a:r>
              <a:rPr lang="en-US" dirty="0"/>
              <a:t> </a:t>
            </a:r>
            <a:r>
              <a:rPr lang="en-US" dirty="0" err="1"/>
              <a:t>werkt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het </a:t>
            </a:r>
            <a:r>
              <a:rPr lang="en-US" dirty="0" err="1"/>
              <a:t>veelal</a:t>
            </a:r>
            <a:r>
              <a:rPr lang="en-US" dirty="0"/>
              <a:t> de </a:t>
            </a:r>
            <a:r>
              <a:rPr lang="en-US" dirty="0" err="1"/>
              <a:t>mannen</a:t>
            </a:r>
            <a:r>
              <a:rPr lang="en-US" dirty="0"/>
              <a:t> die fulltime </a:t>
            </a:r>
            <a:r>
              <a:rPr lang="en-US" dirty="0" err="1"/>
              <a:t>werken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 </a:t>
            </a:r>
            <a:r>
              <a:rPr lang="en-US" dirty="0" err="1"/>
              <a:t>vrouwen</a:t>
            </a:r>
            <a:r>
              <a:rPr lang="en-US" dirty="0"/>
              <a:t> part- time (</a:t>
            </a:r>
            <a:r>
              <a:rPr lang="en-US" dirty="0" err="1"/>
              <a:t>anderhalve</a:t>
            </a:r>
            <a:r>
              <a:rPr lang="en-US" dirty="0"/>
              <a:t> </a:t>
            </a:r>
            <a:r>
              <a:rPr lang="en-US" dirty="0" err="1"/>
              <a:t>baan</a:t>
            </a:r>
            <a:r>
              <a:rPr lang="en-US" dirty="0"/>
              <a:t> = </a:t>
            </a:r>
            <a:r>
              <a:rPr lang="en-US" dirty="0" err="1"/>
              <a:t>anderhalf</a:t>
            </a:r>
            <a:r>
              <a:rPr lang="en-US" dirty="0"/>
              <a:t> </a:t>
            </a:r>
            <a:r>
              <a:rPr lang="en-US" dirty="0" err="1"/>
              <a:t>huishouden</a:t>
            </a:r>
            <a:r>
              <a:rPr lang="en-US"/>
              <a:t>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589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FB7E76EE-9790-B2E7-6858-05FA60E4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Nature- versus nurture -</a:t>
            </a:r>
            <a:r>
              <a:rPr lang="en-US" dirty="0" err="1"/>
              <a:t>debat</a:t>
            </a:r>
            <a:endParaRPr lang="nl-NL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72FAD9C2-6D6F-98B5-45B3-6028719B4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/>
              <a:t>Zo nu </a:t>
            </a:r>
            <a:r>
              <a:rPr lang="en-US" sz="2000" dirty="0" err="1"/>
              <a:t>en</a:t>
            </a:r>
            <a:r>
              <a:rPr lang="en-US" sz="2000" dirty="0"/>
              <a:t> dan </a:t>
            </a:r>
            <a:r>
              <a:rPr lang="en-US" sz="2000" dirty="0" err="1"/>
              <a:t>vragen</a:t>
            </a:r>
            <a:r>
              <a:rPr lang="en-US" sz="2000" dirty="0"/>
              <a:t> </a:t>
            </a:r>
            <a:r>
              <a:rPr lang="en-US" sz="2000" dirty="0" err="1"/>
              <a:t>mensen</a:t>
            </a:r>
            <a:r>
              <a:rPr lang="en-US" sz="2000" dirty="0"/>
              <a:t> </a:t>
            </a:r>
            <a:r>
              <a:rPr lang="en-US" sz="2000" dirty="0" err="1"/>
              <a:t>zich</a:t>
            </a:r>
            <a:r>
              <a:rPr lang="en-US" sz="2000" dirty="0"/>
              <a:t> </a:t>
            </a:r>
            <a:r>
              <a:rPr lang="en-US" sz="2000" dirty="0" err="1"/>
              <a:t>af</a:t>
            </a:r>
            <a:r>
              <a:rPr lang="en-US" sz="2000" dirty="0"/>
              <a:t> </a:t>
            </a:r>
            <a:r>
              <a:rPr lang="en-US" sz="2000" dirty="0" err="1"/>
              <a:t>waarom</a:t>
            </a:r>
            <a:r>
              <a:rPr lang="en-US" sz="2000" dirty="0"/>
              <a:t> ze </a:t>
            </a:r>
            <a:r>
              <a:rPr lang="en-US" sz="2000" dirty="0" err="1"/>
              <a:t>zich</a:t>
            </a:r>
            <a:r>
              <a:rPr lang="en-US" sz="2000" dirty="0"/>
              <a:t> </a:t>
            </a:r>
            <a:r>
              <a:rPr lang="en-US" sz="2000" dirty="0" err="1"/>
              <a:t>gedragen</a:t>
            </a:r>
            <a:r>
              <a:rPr lang="en-US" sz="2000" dirty="0"/>
              <a:t> </a:t>
            </a:r>
            <a:r>
              <a:rPr lang="en-US" sz="2000" dirty="0" err="1"/>
              <a:t>zoals</a:t>
            </a:r>
            <a:r>
              <a:rPr lang="en-US" sz="2000" dirty="0"/>
              <a:t> ze </a:t>
            </a:r>
            <a:r>
              <a:rPr lang="en-US" sz="2000" dirty="0" err="1"/>
              <a:t>zich</a:t>
            </a:r>
            <a:r>
              <a:rPr lang="en-US" sz="2000" dirty="0"/>
              <a:t> </a:t>
            </a:r>
            <a:r>
              <a:rPr lang="en-US" sz="2000" dirty="0" err="1"/>
              <a:t>gedragen</a:t>
            </a:r>
            <a:r>
              <a:rPr lang="en-US" sz="2000" dirty="0"/>
              <a:t>. </a:t>
            </a:r>
            <a:r>
              <a:rPr lang="en-US" sz="2000" dirty="0" err="1"/>
              <a:t>Vraag</a:t>
            </a:r>
            <a:r>
              <a:rPr lang="en-US" sz="2000" dirty="0"/>
              <a:t> is dan: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Word je </a:t>
            </a:r>
            <a:r>
              <a:rPr lang="en-US" sz="2000" dirty="0" err="1"/>
              <a:t>gedrag</a:t>
            </a:r>
            <a:r>
              <a:rPr lang="en-US" sz="2000" dirty="0"/>
              <a:t> </a:t>
            </a:r>
            <a:r>
              <a:rPr lang="en-US" sz="2000" dirty="0" err="1"/>
              <a:t>meer</a:t>
            </a:r>
            <a:r>
              <a:rPr lang="en-US" sz="2000" dirty="0"/>
              <a:t> </a:t>
            </a:r>
            <a:r>
              <a:rPr lang="en-US" sz="2000" dirty="0" err="1"/>
              <a:t>bepaald</a:t>
            </a:r>
            <a:r>
              <a:rPr lang="en-US" sz="2000" dirty="0"/>
              <a:t> door </a:t>
            </a:r>
            <a:r>
              <a:rPr lang="en-US" sz="2000" dirty="0" err="1"/>
              <a:t>aangeboren</a:t>
            </a:r>
            <a:r>
              <a:rPr lang="en-US" sz="2000" dirty="0"/>
              <a:t> </a:t>
            </a:r>
            <a:r>
              <a:rPr lang="en-US" sz="2000" dirty="0" err="1"/>
              <a:t>eigenschappen</a:t>
            </a:r>
            <a:r>
              <a:rPr lang="en-US" sz="2000" dirty="0"/>
              <a:t> (nature) of </a:t>
            </a:r>
            <a:r>
              <a:rPr lang="en-US" sz="2000" dirty="0" err="1"/>
              <a:t>juist</a:t>
            </a:r>
            <a:r>
              <a:rPr lang="en-US" sz="2000" dirty="0"/>
              <a:t> door </a:t>
            </a:r>
            <a:r>
              <a:rPr lang="en-US" sz="2000" dirty="0" err="1"/>
              <a:t>aangeleerde</a:t>
            </a:r>
            <a:r>
              <a:rPr lang="en-US" sz="2000" dirty="0"/>
              <a:t> </a:t>
            </a:r>
            <a:r>
              <a:rPr lang="en-US" sz="2000" dirty="0" err="1"/>
              <a:t>eigenschappen</a:t>
            </a:r>
            <a:r>
              <a:rPr lang="en-US" sz="2000" dirty="0"/>
              <a:t> (nurture)?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Nature- </a:t>
            </a:r>
            <a:r>
              <a:rPr lang="en-US" sz="2000" dirty="0" err="1"/>
              <a:t>aanhangers</a:t>
            </a:r>
            <a:r>
              <a:rPr lang="en-US" sz="2000" dirty="0"/>
              <a:t>: </a:t>
            </a:r>
            <a:r>
              <a:rPr lang="en-US" sz="2000" dirty="0" err="1"/>
              <a:t>aangeboren</a:t>
            </a:r>
            <a:r>
              <a:rPr lang="en-US" sz="2000" dirty="0"/>
              <a:t> </a:t>
            </a:r>
            <a:r>
              <a:rPr lang="en-US" sz="2000" dirty="0" err="1"/>
              <a:t>eigenschappen</a:t>
            </a:r>
            <a:r>
              <a:rPr lang="en-US" sz="2000" dirty="0"/>
              <a:t> </a:t>
            </a:r>
            <a:r>
              <a:rPr lang="en-US" sz="2000" dirty="0" err="1"/>
              <a:t>geven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verklaring</a:t>
            </a:r>
            <a:r>
              <a:rPr lang="en-US" sz="2000" dirty="0"/>
              <a:t> </a:t>
            </a:r>
            <a:r>
              <a:rPr lang="en-US" sz="2000" dirty="0" err="1"/>
              <a:t>voor</a:t>
            </a:r>
            <a:r>
              <a:rPr lang="en-US" sz="2000" dirty="0"/>
              <a:t> het </a:t>
            </a:r>
            <a:r>
              <a:rPr lang="en-US" sz="2000" dirty="0" err="1"/>
              <a:t>gedrag</a:t>
            </a:r>
            <a:r>
              <a:rPr lang="en-US" sz="2000" dirty="0"/>
              <a:t> van </a:t>
            </a:r>
            <a:r>
              <a:rPr lang="en-US" sz="2000" dirty="0" err="1"/>
              <a:t>mensen</a:t>
            </a:r>
            <a:r>
              <a:rPr lang="en-US" sz="2000" dirty="0"/>
              <a:t>, </a:t>
            </a:r>
            <a:r>
              <a:rPr lang="en-US" sz="2000" dirty="0" err="1"/>
              <a:t>bv</a:t>
            </a:r>
            <a:r>
              <a:rPr lang="en-US" sz="2000" dirty="0"/>
              <a:t>. Of je </a:t>
            </a:r>
            <a:r>
              <a:rPr lang="en-US" sz="2000" dirty="0" err="1"/>
              <a:t>rustig</a:t>
            </a:r>
            <a:r>
              <a:rPr lang="en-US" sz="2000" dirty="0"/>
              <a:t> of drifting van </a:t>
            </a:r>
            <a:r>
              <a:rPr lang="en-US" sz="2000" dirty="0" err="1"/>
              <a:t>aard</a:t>
            </a:r>
            <a:r>
              <a:rPr lang="en-US" sz="2000" dirty="0"/>
              <a:t> bent </a:t>
            </a:r>
            <a:r>
              <a:rPr lang="en-US" sz="2000" dirty="0" err="1"/>
              <a:t>en</a:t>
            </a:r>
            <a:r>
              <a:rPr lang="en-US" sz="2000" dirty="0"/>
              <a:t> wat je </a:t>
            </a:r>
            <a:r>
              <a:rPr lang="en-US" sz="2000" dirty="0" err="1"/>
              <a:t>seksuele</a:t>
            </a:r>
            <a:r>
              <a:rPr lang="en-US" sz="2000" dirty="0"/>
              <a:t> </a:t>
            </a:r>
            <a:r>
              <a:rPr lang="en-US" sz="2000" dirty="0" err="1"/>
              <a:t>voorkeur</a:t>
            </a:r>
            <a:r>
              <a:rPr lang="en-US" sz="2000" dirty="0"/>
              <a:t> is.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Nurture- </a:t>
            </a:r>
            <a:r>
              <a:rPr lang="en-US" sz="2000" dirty="0" err="1"/>
              <a:t>aanhangers</a:t>
            </a:r>
            <a:r>
              <a:rPr lang="en-US" sz="2000" dirty="0"/>
              <a:t>: </a:t>
            </a:r>
            <a:r>
              <a:rPr lang="en-US" sz="2000" dirty="0" err="1"/>
              <a:t>aangeleerde</a:t>
            </a:r>
            <a:r>
              <a:rPr lang="en-US" sz="2000" dirty="0"/>
              <a:t> </a:t>
            </a:r>
            <a:r>
              <a:rPr lang="en-US" sz="2000" dirty="0" err="1"/>
              <a:t>eigenschappen</a:t>
            </a:r>
            <a:r>
              <a:rPr lang="en-US" sz="2000" dirty="0"/>
              <a:t> </a:t>
            </a:r>
            <a:r>
              <a:rPr lang="en-US" sz="2000" dirty="0" err="1"/>
              <a:t>geven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verklaring</a:t>
            </a:r>
            <a:r>
              <a:rPr lang="en-US" sz="2000" dirty="0"/>
              <a:t> </a:t>
            </a:r>
            <a:r>
              <a:rPr lang="en-US" sz="2000" dirty="0" err="1"/>
              <a:t>voor</a:t>
            </a:r>
            <a:r>
              <a:rPr lang="en-US" sz="2000" dirty="0"/>
              <a:t> het </a:t>
            </a:r>
            <a:r>
              <a:rPr lang="en-US" sz="2000" dirty="0" err="1"/>
              <a:t>gedrag</a:t>
            </a:r>
            <a:r>
              <a:rPr lang="en-US" sz="2000" dirty="0"/>
              <a:t> van </a:t>
            </a:r>
            <a:r>
              <a:rPr lang="en-US" sz="2000" dirty="0" err="1"/>
              <a:t>mensen</a:t>
            </a:r>
            <a:r>
              <a:rPr lang="en-US" sz="2000" dirty="0"/>
              <a:t>. </a:t>
            </a:r>
            <a:r>
              <a:rPr lang="en-US" sz="2000" dirty="0" err="1"/>
              <a:t>Bv</a:t>
            </a:r>
            <a:r>
              <a:rPr lang="en-US" sz="2000" dirty="0"/>
              <a:t>. </a:t>
            </a:r>
            <a:r>
              <a:rPr lang="en-US" sz="2000" dirty="0" err="1"/>
              <a:t>Cultuur</a:t>
            </a:r>
            <a:r>
              <a:rPr lang="en-US" sz="2000" dirty="0"/>
              <a:t> </a:t>
            </a:r>
            <a:r>
              <a:rPr lang="en-US" sz="2000" dirty="0" err="1"/>
              <a:t>waarin</a:t>
            </a:r>
            <a:r>
              <a:rPr lang="en-US" sz="2000" dirty="0"/>
              <a:t> je </a:t>
            </a:r>
            <a:r>
              <a:rPr lang="en-US" sz="2000" dirty="0" err="1"/>
              <a:t>opgroeit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Tegenwoordig</a:t>
            </a:r>
            <a:r>
              <a:rPr lang="en-US" sz="2000" dirty="0"/>
              <a:t> is de </a:t>
            </a:r>
            <a:r>
              <a:rPr lang="en-US" sz="2000" dirty="0" err="1"/>
              <a:t>gangbare</a:t>
            </a:r>
            <a:r>
              <a:rPr lang="en-US" sz="2000" dirty="0"/>
              <a:t> </a:t>
            </a:r>
            <a:r>
              <a:rPr lang="en-US" sz="2000" dirty="0" err="1"/>
              <a:t>gedchte</a:t>
            </a:r>
            <a:r>
              <a:rPr lang="en-US" sz="2000" dirty="0"/>
              <a:t> </a:t>
            </a:r>
            <a:r>
              <a:rPr lang="en-US" sz="2000" dirty="0" err="1"/>
              <a:t>dat</a:t>
            </a:r>
            <a:r>
              <a:rPr lang="en-US" sz="2000" dirty="0"/>
              <a:t> </a:t>
            </a:r>
            <a:r>
              <a:rPr lang="en-US" sz="2000" dirty="0" err="1"/>
              <a:t>ons</a:t>
            </a:r>
            <a:r>
              <a:rPr lang="en-US" sz="2000" dirty="0"/>
              <a:t> </a:t>
            </a:r>
            <a:r>
              <a:rPr lang="en-US" sz="2000" dirty="0" err="1"/>
              <a:t>gedrag</a:t>
            </a:r>
            <a:r>
              <a:rPr lang="en-US" sz="2000" dirty="0"/>
              <a:t> het </a:t>
            </a:r>
            <a:r>
              <a:rPr lang="en-US" sz="2000" dirty="0" err="1"/>
              <a:t>resultaat</a:t>
            </a:r>
            <a:r>
              <a:rPr lang="en-US" sz="2000" dirty="0"/>
              <a:t> is van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wisselwerking</a:t>
            </a:r>
            <a:r>
              <a:rPr lang="en-US" sz="2000" dirty="0"/>
              <a:t> </a:t>
            </a:r>
            <a:r>
              <a:rPr lang="en-US" sz="2000" dirty="0" err="1"/>
              <a:t>tussen</a:t>
            </a:r>
            <a:r>
              <a:rPr lang="en-US" sz="2000" dirty="0"/>
              <a:t> </a:t>
            </a:r>
            <a:r>
              <a:rPr lang="en-US" sz="2000" dirty="0" err="1"/>
              <a:t>aanleg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omgeving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Bv</a:t>
            </a:r>
            <a:r>
              <a:rPr lang="en-US" sz="2000" dirty="0"/>
              <a:t>. </a:t>
            </a:r>
            <a:r>
              <a:rPr lang="en-US" sz="2000" dirty="0" err="1"/>
              <a:t>Praten</a:t>
            </a:r>
            <a:r>
              <a:rPr lang="en-US" sz="2000" dirty="0"/>
              <a:t> is </a:t>
            </a:r>
            <a:r>
              <a:rPr lang="en-US" sz="2000" dirty="0" err="1"/>
              <a:t>aangeboren</a:t>
            </a:r>
            <a:r>
              <a:rPr lang="en-US" sz="2000" dirty="0"/>
              <a:t>, de taal de je </a:t>
            </a:r>
            <a:r>
              <a:rPr lang="en-US" sz="2000" dirty="0" err="1"/>
              <a:t>spreek</a:t>
            </a:r>
            <a:r>
              <a:rPr lang="en-US" sz="2000" dirty="0"/>
              <a:t> is </a:t>
            </a:r>
            <a:r>
              <a:rPr lang="en-US" sz="2000" dirty="0" err="1"/>
              <a:t>aangeleerd</a:t>
            </a:r>
            <a:r>
              <a:rPr lang="en-US" sz="2000" dirty="0"/>
              <a:t>. 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630855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A3A385-B7E7-FBDF-11EF-D7920D042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Cultuuroverdracht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socialisatie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97DCCA-17E5-350E-07AB-53F00ACB1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Cultuur</a:t>
            </a:r>
            <a:r>
              <a:rPr lang="en-US" dirty="0"/>
              <a:t> </a:t>
            </a:r>
            <a:r>
              <a:rPr lang="en-US" dirty="0" err="1"/>
              <a:t>wordt</a:t>
            </a:r>
            <a:r>
              <a:rPr lang="en-US" dirty="0"/>
              <a:t> </a:t>
            </a:r>
            <a:r>
              <a:rPr lang="en-US" dirty="0" err="1"/>
              <a:t>overgedragen</a:t>
            </a:r>
            <a:r>
              <a:rPr lang="en-US" dirty="0"/>
              <a:t> door </a:t>
            </a:r>
            <a:r>
              <a:rPr lang="en-US" dirty="0" err="1"/>
              <a:t>socialisatie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Cultuur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“ alle </a:t>
            </a:r>
            <a:r>
              <a:rPr lang="en-US" dirty="0" err="1"/>
              <a:t>waarden</a:t>
            </a:r>
            <a:r>
              <a:rPr lang="en-US" dirty="0"/>
              <a:t>, </a:t>
            </a:r>
            <a:r>
              <a:rPr lang="en-US" dirty="0" err="1"/>
              <a:t>normen</a:t>
            </a:r>
            <a:r>
              <a:rPr lang="en-US" dirty="0"/>
              <a:t>, </a:t>
            </a:r>
            <a:r>
              <a:rPr lang="en-US" dirty="0" err="1"/>
              <a:t>gewoonten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andere</a:t>
            </a:r>
            <a:r>
              <a:rPr lang="en-US" dirty="0"/>
              <a:t> </a:t>
            </a:r>
            <a:r>
              <a:rPr lang="en-US" dirty="0" err="1"/>
              <a:t>cultuurkenmerken</a:t>
            </a:r>
            <a:r>
              <a:rPr lang="en-US" dirty="0"/>
              <a:t> die </a:t>
            </a:r>
            <a:r>
              <a:rPr lang="en-US" dirty="0" err="1"/>
              <a:t>mensen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groep</a:t>
            </a:r>
            <a:r>
              <a:rPr lang="en-US" dirty="0"/>
              <a:t> of </a:t>
            </a:r>
            <a:r>
              <a:rPr lang="en-US" dirty="0" err="1"/>
              <a:t>samenleving</a:t>
            </a:r>
            <a:r>
              <a:rPr lang="en-US" dirty="0"/>
              <a:t> met </a:t>
            </a:r>
            <a:r>
              <a:rPr lang="en-US" dirty="0" err="1"/>
              <a:t>elkaar</a:t>
            </a:r>
            <a:r>
              <a:rPr lang="en-US" dirty="0"/>
              <a:t> </a:t>
            </a:r>
            <a:r>
              <a:rPr lang="en-US" dirty="0" err="1"/>
              <a:t>delen</a:t>
            </a:r>
            <a:r>
              <a:rPr lang="en-US" dirty="0"/>
              <a:t>.” 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 err="1"/>
              <a:t>Socialisatie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“ het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waarbij</a:t>
            </a:r>
            <a:r>
              <a:rPr lang="en-US" dirty="0"/>
              <a:t> </a:t>
            </a:r>
            <a:r>
              <a:rPr lang="en-US" dirty="0" err="1"/>
              <a:t>mensen</a:t>
            </a:r>
            <a:r>
              <a:rPr lang="en-US" dirty="0"/>
              <a:t> de </a:t>
            </a:r>
            <a:r>
              <a:rPr lang="en-US" dirty="0" err="1"/>
              <a:t>waarden</a:t>
            </a:r>
            <a:r>
              <a:rPr lang="en-US" dirty="0"/>
              <a:t>, </a:t>
            </a:r>
            <a:r>
              <a:rPr lang="en-US" dirty="0" err="1"/>
              <a:t>normen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andere</a:t>
            </a:r>
            <a:r>
              <a:rPr lang="en-US" dirty="0"/>
              <a:t> </a:t>
            </a:r>
            <a:r>
              <a:rPr lang="en-US" dirty="0" err="1"/>
              <a:t>aangeleerde</a:t>
            </a:r>
            <a:r>
              <a:rPr lang="en-US" dirty="0"/>
              <a:t> </a:t>
            </a:r>
            <a:r>
              <a:rPr lang="en-US" dirty="0" err="1"/>
              <a:t>cultuurkenmerken</a:t>
            </a:r>
            <a:r>
              <a:rPr lang="en-US" dirty="0"/>
              <a:t> </a:t>
            </a:r>
            <a:r>
              <a:rPr lang="en-US" dirty="0" err="1"/>
              <a:t>leren</a:t>
            </a:r>
            <a:r>
              <a:rPr lang="en-US" dirty="0"/>
              <a:t> van de </a:t>
            </a:r>
            <a:r>
              <a:rPr lang="en-US" dirty="0" err="1"/>
              <a:t>groep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 </a:t>
            </a:r>
            <a:r>
              <a:rPr lang="en-US" dirty="0" err="1"/>
              <a:t>samenleving</a:t>
            </a:r>
            <a:r>
              <a:rPr lang="en-US" dirty="0"/>
              <a:t> </a:t>
            </a:r>
            <a:r>
              <a:rPr lang="en-US" dirty="0" err="1"/>
              <a:t>waarbij</a:t>
            </a:r>
            <a:r>
              <a:rPr lang="en-US" dirty="0"/>
              <a:t> ze </a:t>
            </a:r>
            <a:r>
              <a:rPr lang="en-US" dirty="0" err="1"/>
              <a:t>horen</a:t>
            </a:r>
            <a:r>
              <a:rPr lang="en-US" dirty="0"/>
              <a:t>.”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2617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818DC3-6C98-F1CB-6530-31AD6E60A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Hoe </a:t>
            </a:r>
            <a:r>
              <a:rPr lang="en-US" dirty="0" err="1"/>
              <a:t>vindt</a:t>
            </a:r>
            <a:r>
              <a:rPr lang="en-US" dirty="0"/>
              <a:t> </a:t>
            </a:r>
            <a:r>
              <a:rPr lang="en-US" dirty="0" err="1"/>
              <a:t>socialisatie</a:t>
            </a:r>
            <a:r>
              <a:rPr lang="en-US" dirty="0"/>
              <a:t> </a:t>
            </a:r>
            <a:r>
              <a:rPr lang="en-US" dirty="0" err="1"/>
              <a:t>plaats</a:t>
            </a:r>
            <a:r>
              <a:rPr lang="en-US" dirty="0"/>
              <a:t>?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462130A-FACA-A2DC-9F4F-5727EDA8D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Socialisatie</a:t>
            </a:r>
            <a:r>
              <a:rPr lang="en-US" dirty="0"/>
              <a:t> </a:t>
            </a:r>
            <a:r>
              <a:rPr lang="en-US" dirty="0" err="1"/>
              <a:t>vindt</a:t>
            </a:r>
            <a:r>
              <a:rPr lang="en-US" dirty="0"/>
              <a:t> </a:t>
            </a:r>
            <a:r>
              <a:rPr lang="en-US" dirty="0" err="1"/>
              <a:t>plaats</a:t>
            </a:r>
            <a:r>
              <a:rPr lang="en-US" dirty="0"/>
              <a:t> op </a:t>
            </a:r>
            <a:r>
              <a:rPr lang="en-US" dirty="0" err="1"/>
              <a:t>drie</a:t>
            </a:r>
            <a:r>
              <a:rPr lang="en-US" dirty="0"/>
              <a:t> </a:t>
            </a:r>
            <a:r>
              <a:rPr lang="en-US" dirty="0" err="1"/>
              <a:t>manieren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Imitatie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Overdracht</a:t>
            </a:r>
            <a:r>
              <a:rPr lang="en-US" dirty="0"/>
              <a:t> van </a:t>
            </a:r>
            <a:r>
              <a:rPr lang="en-US" dirty="0" err="1"/>
              <a:t>informatie</a:t>
            </a:r>
            <a:endParaRPr lang="en-US" dirty="0"/>
          </a:p>
          <a:p>
            <a:pPr marL="514350" indent="-514350">
              <a:buAutoNum type="arabicPeriod"/>
            </a:pPr>
            <a:r>
              <a:rPr lang="nl-NL" dirty="0"/>
              <a:t>Sociale controle:</a:t>
            </a:r>
            <a:br>
              <a:rPr lang="nl-NL" dirty="0"/>
            </a:br>
            <a:r>
              <a:rPr lang="nl-NL" dirty="0"/>
              <a:t>“ De manieren waarop je mensen stimuleert en/ of dwingt zich aan de geldende waarden en normen te houden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2400" dirty="0"/>
              <a:t>Stimuleren: compliment, beloning, hoger salaris, bonus, ….</a:t>
            </a:r>
          </a:p>
          <a:p>
            <a:pPr marL="0" indent="0">
              <a:buNone/>
            </a:pPr>
            <a:r>
              <a:rPr lang="nl-NL" sz="2400" dirty="0"/>
              <a:t>Dwingen: dreigen met geweld, dreigen met straffen, geweld toepassen, straffen toepassen, geen beloning, geen bonus etc.</a:t>
            </a:r>
          </a:p>
        </p:txBody>
      </p:sp>
    </p:spTree>
    <p:extLst>
      <p:ext uri="{BB962C8B-B14F-4D97-AF65-F5344CB8AC3E}">
        <p14:creationId xmlns:p14="http://schemas.microsoft.com/office/powerpoint/2010/main" val="1661636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98ABD8-71A4-5D62-0B1F-6F6A81666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Door </a:t>
            </a:r>
            <a:r>
              <a:rPr lang="en-US" dirty="0" err="1"/>
              <a:t>wie</a:t>
            </a:r>
            <a:r>
              <a:rPr lang="en-US" dirty="0"/>
              <a:t> </a:t>
            </a:r>
            <a:r>
              <a:rPr lang="en-US" dirty="0" err="1"/>
              <a:t>vindt</a:t>
            </a:r>
            <a:r>
              <a:rPr lang="en-US" dirty="0"/>
              <a:t> </a:t>
            </a:r>
            <a:r>
              <a:rPr lang="en-US" dirty="0" err="1"/>
              <a:t>socialisatie</a:t>
            </a:r>
            <a:r>
              <a:rPr lang="en-US" dirty="0"/>
              <a:t> </a:t>
            </a:r>
            <a:r>
              <a:rPr lang="en-US" dirty="0" err="1"/>
              <a:t>plaats</a:t>
            </a:r>
            <a:r>
              <a:rPr lang="en-US" dirty="0"/>
              <a:t>?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06A3A6-85B6-3370-3CB7-BD6B9D04E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Socialisatie</a:t>
            </a:r>
            <a:r>
              <a:rPr lang="en-US" dirty="0"/>
              <a:t> </a:t>
            </a:r>
            <a:r>
              <a:rPr lang="en-US" dirty="0" err="1"/>
              <a:t>vindt</a:t>
            </a:r>
            <a:r>
              <a:rPr lang="en-US" dirty="0"/>
              <a:t> </a:t>
            </a:r>
            <a:r>
              <a:rPr lang="en-US" dirty="0" err="1"/>
              <a:t>plaats</a:t>
            </a:r>
            <a:r>
              <a:rPr lang="en-US" dirty="0"/>
              <a:t> door middle van ‘</a:t>
            </a:r>
            <a:r>
              <a:rPr lang="en-US" dirty="0" err="1"/>
              <a:t>socialisatoren</a:t>
            </a:r>
            <a:r>
              <a:rPr lang="en-US" dirty="0"/>
              <a:t>’: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Ouders</a:t>
            </a:r>
            <a:r>
              <a:rPr lang="en-US" dirty="0"/>
              <a:t>/ </a:t>
            </a:r>
            <a:r>
              <a:rPr lang="en-US" dirty="0" err="1"/>
              <a:t>Gezin</a:t>
            </a:r>
            <a:r>
              <a:rPr lang="en-US" dirty="0"/>
              <a:t>;</a:t>
            </a:r>
          </a:p>
          <a:p>
            <a:pPr>
              <a:buFontTx/>
              <a:buChar char="-"/>
            </a:pPr>
            <a:r>
              <a:rPr lang="en-US" dirty="0"/>
              <a:t>Buren:</a:t>
            </a:r>
          </a:p>
          <a:p>
            <a:pPr>
              <a:buFontTx/>
              <a:buChar char="-"/>
            </a:pPr>
            <a:r>
              <a:rPr lang="en-US" dirty="0" err="1"/>
              <a:t>Personeel</a:t>
            </a:r>
            <a:r>
              <a:rPr lang="en-US" dirty="0"/>
              <a:t> op school (</a:t>
            </a:r>
            <a:r>
              <a:rPr lang="en-US" dirty="0" err="1"/>
              <a:t>toezichthouders</a:t>
            </a:r>
            <a:r>
              <a:rPr lang="en-US" dirty="0"/>
              <a:t>, </a:t>
            </a:r>
            <a:r>
              <a:rPr lang="en-US" dirty="0" err="1"/>
              <a:t>docenten</a:t>
            </a:r>
            <a:r>
              <a:rPr lang="en-US" dirty="0"/>
              <a:t>, </a:t>
            </a:r>
            <a:r>
              <a:rPr lang="en-US" dirty="0" err="1"/>
              <a:t>leidinggevenden</a:t>
            </a:r>
            <a:r>
              <a:rPr lang="en-US" dirty="0"/>
              <a:t>);</a:t>
            </a:r>
          </a:p>
          <a:p>
            <a:pPr>
              <a:buFontTx/>
              <a:buChar char="-"/>
            </a:pPr>
            <a:r>
              <a:rPr lang="en-US" dirty="0" err="1"/>
              <a:t>Vrienden</a:t>
            </a:r>
            <a:r>
              <a:rPr lang="en-US" dirty="0"/>
              <a:t>;</a:t>
            </a:r>
          </a:p>
          <a:p>
            <a:pPr>
              <a:buFontTx/>
              <a:buChar char="-"/>
            </a:pPr>
            <a:r>
              <a:rPr lang="en-US" dirty="0" err="1"/>
              <a:t>Geloofsgemeenschap</a:t>
            </a:r>
            <a:r>
              <a:rPr lang="en-US" dirty="0"/>
              <a:t>;</a:t>
            </a:r>
          </a:p>
          <a:p>
            <a:pPr>
              <a:buFontTx/>
              <a:buChar char="-"/>
            </a:pPr>
            <a:r>
              <a:rPr lang="en-US" dirty="0" err="1"/>
              <a:t>Collega’s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leidinggevenden</a:t>
            </a:r>
            <a:r>
              <a:rPr lang="en-US" dirty="0"/>
              <a:t>;</a:t>
            </a:r>
          </a:p>
          <a:p>
            <a:pPr>
              <a:buFontTx/>
              <a:buChar char="-"/>
            </a:pPr>
            <a:r>
              <a:rPr lang="en-US" dirty="0"/>
              <a:t>Trainer/ coach </a:t>
            </a:r>
            <a:r>
              <a:rPr lang="en-US" dirty="0" err="1"/>
              <a:t>bij</a:t>
            </a:r>
            <a:r>
              <a:rPr lang="en-US" dirty="0"/>
              <a:t> het </a:t>
            </a:r>
            <a:r>
              <a:rPr lang="en-US" dirty="0" err="1"/>
              <a:t>sporten</a:t>
            </a:r>
            <a:r>
              <a:rPr lang="en-US" dirty="0"/>
              <a:t>;</a:t>
            </a:r>
          </a:p>
          <a:p>
            <a:pPr>
              <a:buFontTx/>
              <a:buChar char="-"/>
            </a:pPr>
            <a:r>
              <a:rPr lang="en-US" dirty="0"/>
              <a:t>Media;</a:t>
            </a:r>
          </a:p>
          <a:p>
            <a:pPr>
              <a:buFontTx/>
              <a:buChar char="-"/>
            </a:pPr>
            <a:r>
              <a:rPr lang="en-US" dirty="0" err="1"/>
              <a:t>Maatschappelijke</a:t>
            </a:r>
            <a:r>
              <a:rPr lang="en-US" dirty="0"/>
              <a:t> </a:t>
            </a:r>
            <a:r>
              <a:rPr lang="en-US" dirty="0" err="1"/>
              <a:t>groepen</a:t>
            </a:r>
            <a:r>
              <a:rPr lang="en-US" dirty="0"/>
              <a:t> </a:t>
            </a:r>
            <a:r>
              <a:rPr lang="en-US" dirty="0" err="1"/>
              <a:t>zoals</a:t>
            </a:r>
            <a:r>
              <a:rPr lang="en-US" dirty="0"/>
              <a:t>: </a:t>
            </a:r>
            <a:r>
              <a:rPr lang="en-US" dirty="0" err="1"/>
              <a:t>actiegroepen</a:t>
            </a:r>
            <a:r>
              <a:rPr lang="en-US" dirty="0"/>
              <a:t>, </a:t>
            </a:r>
            <a:r>
              <a:rPr lang="en-US" dirty="0" err="1"/>
              <a:t>belangengroepen</a:t>
            </a:r>
            <a:r>
              <a:rPr lang="en-US" dirty="0"/>
              <a:t>;</a:t>
            </a:r>
          </a:p>
          <a:p>
            <a:pPr>
              <a:buFontTx/>
              <a:buChar char="-"/>
            </a:pPr>
            <a:r>
              <a:rPr lang="en-US" dirty="0" err="1"/>
              <a:t>Overheid</a:t>
            </a:r>
            <a:r>
              <a:rPr lang="en-US" dirty="0"/>
              <a:t> (</a:t>
            </a:r>
            <a:r>
              <a:rPr lang="en-US" dirty="0" err="1"/>
              <a:t>politie</a:t>
            </a:r>
            <a:r>
              <a:rPr lang="en-US" dirty="0"/>
              <a:t>, </a:t>
            </a:r>
            <a:r>
              <a:rPr lang="en-US" dirty="0" err="1"/>
              <a:t>justitie</a:t>
            </a:r>
            <a:r>
              <a:rPr lang="en-US" dirty="0"/>
              <a:t>, BOA, </a:t>
            </a:r>
            <a:r>
              <a:rPr lang="en-US" dirty="0" err="1"/>
              <a:t>rechter</a:t>
            </a:r>
            <a:r>
              <a:rPr lang="en-US" dirty="0"/>
              <a:t>, </a:t>
            </a:r>
            <a:r>
              <a:rPr lang="en-US" dirty="0" err="1"/>
              <a:t>politieke</a:t>
            </a:r>
            <a:r>
              <a:rPr lang="en-US" dirty="0"/>
              <a:t> </a:t>
            </a:r>
            <a:r>
              <a:rPr lang="en-US" dirty="0" err="1"/>
              <a:t>partijen</a:t>
            </a:r>
            <a:r>
              <a:rPr lang="en-US" dirty="0"/>
              <a:t> etc.)</a:t>
            </a:r>
          </a:p>
          <a:p>
            <a:pPr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06724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597E62-2B8D-F4E0-4241-686884F34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Socialisatie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Internalisatie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7FCB0EA-ED0F-BB69-A540-1268FA0FE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Uiteindelijk</a:t>
            </a:r>
            <a:r>
              <a:rPr lang="en-US" dirty="0"/>
              <a:t> </a:t>
            </a:r>
            <a:r>
              <a:rPr lang="en-US" dirty="0" err="1"/>
              <a:t>leidt</a:t>
            </a:r>
            <a:r>
              <a:rPr lang="en-US" dirty="0"/>
              <a:t> </a:t>
            </a:r>
            <a:r>
              <a:rPr lang="en-US" dirty="0" err="1"/>
              <a:t>socialisatie</a:t>
            </a:r>
            <a:r>
              <a:rPr lang="en-US" dirty="0"/>
              <a:t> tot ‘ </a:t>
            </a:r>
            <a:r>
              <a:rPr lang="en-US" dirty="0" err="1"/>
              <a:t>internalisatie</a:t>
            </a:r>
            <a:r>
              <a:rPr lang="en-US" dirty="0"/>
              <a:t>’ 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Internalisatie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“ </a:t>
            </a:r>
            <a:r>
              <a:rPr lang="en-US" dirty="0" err="1"/>
              <a:t>Mensen</a:t>
            </a:r>
            <a:r>
              <a:rPr lang="en-US" dirty="0"/>
              <a:t> </a:t>
            </a:r>
            <a:r>
              <a:rPr lang="en-US" dirty="0" err="1"/>
              <a:t>maken</a:t>
            </a:r>
            <a:r>
              <a:rPr lang="en-US" dirty="0"/>
              <a:t> </a:t>
            </a:r>
            <a:r>
              <a:rPr lang="en-US" dirty="0" err="1"/>
              <a:t>zich</a:t>
            </a:r>
            <a:r>
              <a:rPr lang="en-US" dirty="0"/>
              <a:t> de warden, </a:t>
            </a:r>
            <a:r>
              <a:rPr lang="en-US" dirty="0" err="1"/>
              <a:t>normen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andere</a:t>
            </a:r>
            <a:r>
              <a:rPr lang="en-US" dirty="0"/>
              <a:t> </a:t>
            </a:r>
            <a:r>
              <a:rPr lang="en-US" dirty="0" err="1"/>
              <a:t>cultuurkenmerken</a:t>
            </a:r>
            <a:r>
              <a:rPr lang="en-US" dirty="0"/>
              <a:t> eigen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gaan</a:t>
            </a:r>
            <a:r>
              <a:rPr lang="en-US" dirty="0"/>
              <a:t> </a:t>
            </a:r>
            <a:r>
              <a:rPr lang="en-US" dirty="0" err="1"/>
              <a:t>zich</a:t>
            </a:r>
            <a:r>
              <a:rPr lang="en-US" dirty="0"/>
              <a:t> </a:t>
            </a:r>
            <a:r>
              <a:rPr lang="en-US" dirty="0" err="1"/>
              <a:t>automatisch</a:t>
            </a:r>
            <a:r>
              <a:rPr lang="en-US" dirty="0"/>
              <a:t> </a:t>
            </a:r>
            <a:r>
              <a:rPr lang="en-US" dirty="0" err="1"/>
              <a:t>gedragen</a:t>
            </a:r>
            <a:r>
              <a:rPr lang="en-US" dirty="0"/>
              <a:t> </a:t>
            </a:r>
            <a:r>
              <a:rPr lang="en-US" dirty="0" err="1"/>
              <a:t>zoals</a:t>
            </a:r>
            <a:r>
              <a:rPr lang="en-US" dirty="0"/>
              <a:t> </a:t>
            </a:r>
            <a:r>
              <a:rPr lang="en-US" dirty="0" err="1"/>
              <a:t>hun</a:t>
            </a:r>
            <a:r>
              <a:rPr lang="en-US" dirty="0"/>
              <a:t> </a:t>
            </a:r>
            <a:r>
              <a:rPr lang="en-US" dirty="0" err="1"/>
              <a:t>omgeving</a:t>
            </a:r>
            <a:r>
              <a:rPr lang="en-US" dirty="0"/>
              <a:t>.”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3312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EFC89A-82FD-56A5-73B2-77BD679BA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Socialisatie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Identiteit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4E5E3FE-9BF7-E199-8901-2E89C22AB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Socialisatie</a:t>
            </a:r>
            <a:r>
              <a:rPr lang="en-US" dirty="0"/>
              <a:t> </a:t>
            </a:r>
            <a:r>
              <a:rPr lang="en-US" dirty="0" err="1"/>
              <a:t>leidt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tot </a:t>
            </a:r>
            <a:r>
              <a:rPr lang="en-US" dirty="0" err="1"/>
              <a:t>een</a:t>
            </a:r>
            <a:r>
              <a:rPr lang="en-US" dirty="0"/>
              <a:t> eigen </a:t>
            </a:r>
            <a:r>
              <a:rPr lang="en-US" dirty="0" err="1"/>
              <a:t>identiteit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/ of </a:t>
            </a:r>
            <a:r>
              <a:rPr lang="en-US" dirty="0" err="1"/>
              <a:t>groepsidentiteit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wel</a:t>
            </a:r>
            <a:r>
              <a:rPr lang="en-US" dirty="0"/>
              <a:t> </a:t>
            </a:r>
            <a:r>
              <a:rPr lang="en-US" dirty="0" err="1"/>
              <a:t>sociale</a:t>
            </a:r>
            <a:r>
              <a:rPr lang="en-US" dirty="0"/>
              <a:t> </a:t>
            </a:r>
            <a:r>
              <a:rPr lang="en-US" dirty="0" err="1"/>
              <a:t>identiteit</a:t>
            </a:r>
            <a:r>
              <a:rPr lang="en-US" dirty="0"/>
              <a:t> </a:t>
            </a:r>
            <a:r>
              <a:rPr lang="en-US" dirty="0" err="1"/>
              <a:t>genoemd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Persoonlijke</a:t>
            </a:r>
            <a:r>
              <a:rPr lang="en-US" dirty="0"/>
              <a:t> </a:t>
            </a:r>
            <a:r>
              <a:rPr lang="en-US" dirty="0" err="1"/>
              <a:t>Identiteit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“ het </a:t>
            </a:r>
            <a:r>
              <a:rPr lang="en-US" dirty="0" err="1"/>
              <a:t>beeld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iemand</a:t>
            </a:r>
            <a:r>
              <a:rPr lang="en-US" dirty="0"/>
              <a:t> van </a:t>
            </a:r>
            <a:r>
              <a:rPr lang="en-US" dirty="0" err="1"/>
              <a:t>zichzelf</a:t>
            </a:r>
            <a:r>
              <a:rPr lang="en-US" dirty="0"/>
              <a:t> heft.”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Sociale</a:t>
            </a:r>
            <a:r>
              <a:rPr lang="en-US" dirty="0"/>
              <a:t> </a:t>
            </a:r>
            <a:r>
              <a:rPr lang="en-US" dirty="0" err="1"/>
              <a:t>identiteit</a:t>
            </a:r>
            <a:r>
              <a:rPr lang="en-US" dirty="0"/>
              <a:t>/ </a:t>
            </a:r>
            <a:r>
              <a:rPr lang="en-US" dirty="0" err="1"/>
              <a:t>Groepsidentiteit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“ Het </a:t>
            </a:r>
            <a:r>
              <a:rPr lang="en-US" dirty="0" err="1"/>
              <a:t>deel</a:t>
            </a:r>
            <a:r>
              <a:rPr lang="en-US" dirty="0"/>
              <a:t> van je </a:t>
            </a:r>
            <a:r>
              <a:rPr lang="en-US" dirty="0" err="1"/>
              <a:t>zelfbeeld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is </a:t>
            </a:r>
            <a:r>
              <a:rPr lang="en-US" dirty="0" err="1"/>
              <a:t>afgeleid</a:t>
            </a:r>
            <a:r>
              <a:rPr lang="en-US" dirty="0"/>
              <a:t> van de </a:t>
            </a:r>
            <a:r>
              <a:rPr lang="en-US" dirty="0" err="1"/>
              <a:t>groepen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culturen</a:t>
            </a:r>
            <a:r>
              <a:rPr lang="en-US" dirty="0"/>
              <a:t> </a:t>
            </a:r>
            <a:r>
              <a:rPr lang="en-US" dirty="0" err="1"/>
              <a:t>waarmee</a:t>
            </a:r>
            <a:r>
              <a:rPr lang="en-US" dirty="0"/>
              <a:t> je </a:t>
            </a:r>
            <a:r>
              <a:rPr lang="en-US" dirty="0" err="1"/>
              <a:t>je</a:t>
            </a:r>
            <a:r>
              <a:rPr lang="en-US" dirty="0"/>
              <a:t> </a:t>
            </a:r>
            <a:r>
              <a:rPr lang="en-US" dirty="0" err="1"/>
              <a:t>verbonden</a:t>
            </a:r>
            <a:r>
              <a:rPr lang="en-US" dirty="0"/>
              <a:t> </a:t>
            </a:r>
            <a:r>
              <a:rPr lang="en-US" dirty="0" err="1"/>
              <a:t>voelt</a:t>
            </a:r>
            <a:r>
              <a:rPr lang="en-US" dirty="0"/>
              <a:t>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8037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42ED3C-F818-2C9A-D725-D795E77AB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Kies</a:t>
            </a:r>
            <a:r>
              <a:rPr lang="en-US" dirty="0"/>
              <a:t> je </a:t>
            </a:r>
            <a:r>
              <a:rPr lang="en-US" dirty="0" err="1"/>
              <a:t>zelf</a:t>
            </a:r>
            <a:r>
              <a:rPr lang="en-US" dirty="0"/>
              <a:t> </a:t>
            </a:r>
            <a:r>
              <a:rPr lang="en-US" dirty="0" err="1"/>
              <a:t>wie</a:t>
            </a:r>
            <a:r>
              <a:rPr lang="en-US" dirty="0"/>
              <a:t> je wilt </a:t>
            </a:r>
            <a:r>
              <a:rPr lang="en-US" dirty="0" err="1"/>
              <a:t>zijn</a:t>
            </a:r>
            <a:r>
              <a:rPr lang="en-US" dirty="0"/>
              <a:t>?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B796C0-9574-14BF-4A0E-BE7AC1363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 mate </a:t>
            </a:r>
            <a:r>
              <a:rPr lang="en-US" dirty="0" err="1"/>
              <a:t>waarin</a:t>
            </a:r>
            <a:r>
              <a:rPr lang="en-US" dirty="0"/>
              <a:t> je de </a:t>
            </a:r>
            <a:r>
              <a:rPr lang="en-US" dirty="0" err="1"/>
              <a:t>vrijheid</a:t>
            </a:r>
            <a:r>
              <a:rPr lang="en-US" dirty="0"/>
              <a:t> </a:t>
            </a:r>
            <a:r>
              <a:rPr lang="en-US" dirty="0" err="1"/>
              <a:t>krijgt</a:t>
            </a:r>
            <a:r>
              <a:rPr lang="en-US" dirty="0"/>
              <a:t> om je eigen </a:t>
            </a:r>
            <a:r>
              <a:rPr lang="en-US" dirty="0" err="1"/>
              <a:t>persoonlijke</a:t>
            </a:r>
            <a:r>
              <a:rPr lang="en-US" dirty="0"/>
              <a:t> </a:t>
            </a:r>
            <a:r>
              <a:rPr lang="en-US" dirty="0" err="1"/>
              <a:t>identiteit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ontwikkelen</a:t>
            </a:r>
            <a:r>
              <a:rPr lang="en-US" dirty="0"/>
              <a:t>, is </a:t>
            </a:r>
            <a:r>
              <a:rPr lang="en-US" dirty="0" err="1"/>
              <a:t>niet</a:t>
            </a:r>
            <a:r>
              <a:rPr lang="en-US" dirty="0"/>
              <a:t> in </a:t>
            </a:r>
            <a:r>
              <a:rPr lang="en-US" dirty="0" err="1"/>
              <a:t>ieder</a:t>
            </a:r>
            <a:r>
              <a:rPr lang="en-US" dirty="0"/>
              <a:t> </a:t>
            </a:r>
            <a:r>
              <a:rPr lang="en-US" dirty="0" err="1"/>
              <a:t>cultuur</a:t>
            </a:r>
            <a:r>
              <a:rPr lang="en-US" dirty="0"/>
              <a:t> </a:t>
            </a:r>
            <a:r>
              <a:rPr lang="en-US" dirty="0" err="1"/>
              <a:t>hetzelfde</a:t>
            </a:r>
            <a:r>
              <a:rPr lang="en-US" dirty="0"/>
              <a:t>.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hangt</a:t>
            </a:r>
            <a:r>
              <a:rPr lang="en-US" dirty="0"/>
              <a:t> </a:t>
            </a:r>
            <a:r>
              <a:rPr lang="en-US" dirty="0" err="1"/>
              <a:t>onder</a:t>
            </a:r>
            <a:r>
              <a:rPr lang="en-US" dirty="0"/>
              <a:t> </a:t>
            </a:r>
            <a:r>
              <a:rPr lang="en-US" dirty="0" err="1"/>
              <a:t>meer</a:t>
            </a:r>
            <a:r>
              <a:rPr lang="en-US" dirty="0"/>
              <a:t> </a:t>
            </a:r>
            <a:r>
              <a:rPr lang="en-US" dirty="0" err="1"/>
              <a:t>samen</a:t>
            </a:r>
            <a:r>
              <a:rPr lang="en-US" dirty="0"/>
              <a:t> met de mate </a:t>
            </a:r>
            <a:r>
              <a:rPr lang="en-US" dirty="0" err="1"/>
              <a:t>waarin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cultuur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Individualistisch</a:t>
            </a:r>
            <a:r>
              <a:rPr lang="en-US" dirty="0"/>
              <a:t> of </a:t>
            </a:r>
            <a:r>
              <a:rPr lang="en-US" dirty="0" err="1"/>
              <a:t>collectivistisch</a:t>
            </a:r>
            <a:r>
              <a:rPr lang="en-US" dirty="0"/>
              <a:t> is;</a:t>
            </a:r>
          </a:p>
          <a:p>
            <a:pPr>
              <a:buFontTx/>
              <a:buChar char="-"/>
            </a:pPr>
            <a:r>
              <a:rPr lang="en-US" dirty="0" err="1"/>
              <a:t>Masculien</a:t>
            </a:r>
            <a:r>
              <a:rPr lang="en-US" dirty="0"/>
              <a:t> of </a:t>
            </a:r>
            <a:r>
              <a:rPr lang="en-US" dirty="0" err="1"/>
              <a:t>feminien</a:t>
            </a:r>
            <a:r>
              <a:rPr lang="en-US" dirty="0"/>
              <a:t> is.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4615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DA8713-D888-D970-9D7E-CCDC41EE7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Individualistisch</a:t>
            </a:r>
            <a:r>
              <a:rPr lang="en-US" dirty="0"/>
              <a:t> versus </a:t>
            </a:r>
            <a:r>
              <a:rPr lang="en-US" dirty="0" err="1"/>
              <a:t>collectivistisch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96863E-E7C0-AB1A-65B6-98DFFBD49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Nederlandse</a:t>
            </a:r>
            <a:r>
              <a:rPr lang="en-US" dirty="0"/>
              <a:t> </a:t>
            </a:r>
            <a:r>
              <a:rPr lang="en-US" dirty="0" err="1"/>
              <a:t>dominante</a:t>
            </a:r>
            <a:r>
              <a:rPr lang="en-US" dirty="0"/>
              <a:t> </a:t>
            </a:r>
            <a:r>
              <a:rPr lang="en-US" dirty="0" err="1"/>
              <a:t>cultuur</a:t>
            </a:r>
            <a:r>
              <a:rPr lang="en-US" dirty="0"/>
              <a:t>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veelal</a:t>
            </a:r>
            <a:r>
              <a:rPr lang="en-US" dirty="0"/>
              <a:t>/ </a:t>
            </a:r>
            <a:r>
              <a:rPr lang="en-US" dirty="0" err="1"/>
              <a:t>overwegend</a:t>
            </a:r>
            <a:r>
              <a:rPr lang="en-US" dirty="0"/>
              <a:t> </a:t>
            </a:r>
            <a:r>
              <a:rPr lang="en-US" dirty="0" err="1"/>
              <a:t>individualistische</a:t>
            </a:r>
            <a:r>
              <a:rPr lang="en-US" dirty="0"/>
              <a:t> </a:t>
            </a:r>
            <a:r>
              <a:rPr lang="en-US" dirty="0" err="1"/>
              <a:t>cultuur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“ Er </a:t>
            </a:r>
            <a:r>
              <a:rPr lang="en-US" dirty="0" err="1"/>
              <a:t>ligt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nadruk</a:t>
            </a:r>
            <a:r>
              <a:rPr lang="en-US" dirty="0"/>
              <a:t> op </a:t>
            </a:r>
            <a:r>
              <a:rPr lang="en-US" dirty="0" err="1"/>
              <a:t>persoonlijke</a:t>
            </a:r>
            <a:r>
              <a:rPr lang="en-US" dirty="0"/>
              <a:t> </a:t>
            </a:r>
            <a:r>
              <a:rPr lang="en-US" dirty="0" err="1"/>
              <a:t>ontwikkeling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individuele</a:t>
            </a:r>
            <a:r>
              <a:rPr lang="en-US" dirty="0"/>
              <a:t> </a:t>
            </a:r>
            <a:r>
              <a:rPr lang="en-US" dirty="0" err="1"/>
              <a:t>vrijheid</a:t>
            </a:r>
            <a:r>
              <a:rPr lang="en-US" dirty="0"/>
              <a:t>. De </a:t>
            </a:r>
            <a:r>
              <a:rPr lang="en-US" dirty="0" err="1"/>
              <a:t>banden</a:t>
            </a:r>
            <a:r>
              <a:rPr lang="en-US" dirty="0"/>
              <a:t> </a:t>
            </a:r>
            <a:r>
              <a:rPr lang="en-US" dirty="0" err="1"/>
              <a:t>tussen</a:t>
            </a:r>
            <a:r>
              <a:rPr lang="en-US" dirty="0"/>
              <a:t> </a:t>
            </a:r>
            <a:r>
              <a:rPr lang="en-US" dirty="0" err="1"/>
              <a:t>mensen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vrij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in </a:t>
            </a:r>
            <a:r>
              <a:rPr lang="en-US" dirty="0" err="1"/>
              <a:t>principe</a:t>
            </a:r>
            <a:r>
              <a:rPr lang="en-US" dirty="0"/>
              <a:t> </a:t>
            </a:r>
            <a:r>
              <a:rPr lang="en-US" dirty="0" err="1"/>
              <a:t>zorgt</a:t>
            </a:r>
            <a:r>
              <a:rPr lang="en-US" dirty="0"/>
              <a:t> </a:t>
            </a:r>
            <a:r>
              <a:rPr lang="en-US" dirty="0" err="1"/>
              <a:t>iedereen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zichzelf</a:t>
            </a:r>
            <a:r>
              <a:rPr lang="en-US" dirty="0"/>
              <a:t>.”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</a:t>
            </a:r>
            <a:r>
              <a:rPr lang="en-US" dirty="0" err="1"/>
              <a:t>Arabische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Afrikaanse</a:t>
            </a:r>
            <a:r>
              <a:rPr lang="en-US" dirty="0"/>
              <a:t> </a:t>
            </a:r>
            <a:r>
              <a:rPr lang="en-US" dirty="0" err="1"/>
              <a:t>landen</a:t>
            </a:r>
            <a:r>
              <a:rPr lang="en-US" dirty="0"/>
              <a:t> is de </a:t>
            </a:r>
            <a:r>
              <a:rPr lang="en-US" dirty="0" err="1"/>
              <a:t>dominante</a:t>
            </a:r>
            <a:r>
              <a:rPr lang="en-US" dirty="0"/>
              <a:t> </a:t>
            </a:r>
            <a:r>
              <a:rPr lang="en-US" dirty="0" err="1"/>
              <a:t>cultuur</a:t>
            </a:r>
            <a:r>
              <a:rPr lang="en-US" dirty="0"/>
              <a:t> </a:t>
            </a:r>
            <a:r>
              <a:rPr lang="en-US" dirty="0" err="1"/>
              <a:t>collectivistisch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“ Het </a:t>
            </a:r>
            <a:r>
              <a:rPr lang="en-US" dirty="0" err="1"/>
              <a:t>belang</a:t>
            </a:r>
            <a:r>
              <a:rPr lang="en-US" dirty="0"/>
              <a:t> van de </a:t>
            </a:r>
            <a:r>
              <a:rPr lang="en-US" dirty="0" err="1"/>
              <a:t>groep</a:t>
            </a:r>
            <a:r>
              <a:rPr lang="en-US" dirty="0"/>
              <a:t>, </a:t>
            </a:r>
            <a:r>
              <a:rPr lang="en-US" dirty="0" err="1"/>
              <a:t>vaak</a:t>
            </a:r>
            <a:r>
              <a:rPr lang="en-US" dirty="0"/>
              <a:t> de </a:t>
            </a:r>
            <a:r>
              <a:rPr lang="en-US" dirty="0" err="1"/>
              <a:t>familie</a:t>
            </a:r>
            <a:r>
              <a:rPr lang="en-US" dirty="0"/>
              <a:t>, </a:t>
            </a:r>
            <a:r>
              <a:rPr lang="en-US" dirty="0" err="1"/>
              <a:t>gaat</a:t>
            </a:r>
            <a:r>
              <a:rPr lang="en-US" dirty="0"/>
              <a:t> </a:t>
            </a:r>
            <a:r>
              <a:rPr lang="en-US" dirty="0" err="1"/>
              <a:t>boven</a:t>
            </a:r>
            <a:r>
              <a:rPr lang="en-US" dirty="0"/>
              <a:t> het </a:t>
            </a:r>
            <a:r>
              <a:rPr lang="en-US" dirty="0" err="1"/>
              <a:t>belang</a:t>
            </a:r>
            <a:r>
              <a:rPr lang="en-US" dirty="0"/>
              <a:t> van het </a:t>
            </a:r>
            <a:r>
              <a:rPr lang="en-US" dirty="0" err="1"/>
              <a:t>individu</a:t>
            </a:r>
            <a:r>
              <a:rPr lang="en-US" dirty="0"/>
              <a:t>. De </a:t>
            </a:r>
            <a:r>
              <a:rPr lang="en-US" dirty="0" err="1"/>
              <a:t>familiebanden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erg </a:t>
            </a:r>
            <a:r>
              <a:rPr lang="en-US" dirty="0" err="1"/>
              <a:t>sterk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hecht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 </a:t>
            </a:r>
            <a:r>
              <a:rPr lang="en-US" dirty="0" err="1"/>
              <a:t>mensen</a:t>
            </a:r>
            <a:r>
              <a:rPr lang="en-US" dirty="0"/>
              <a:t> </a:t>
            </a:r>
            <a:r>
              <a:rPr lang="en-US" dirty="0" err="1"/>
              <a:t>zorgen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hun</a:t>
            </a:r>
            <a:r>
              <a:rPr lang="en-US" dirty="0"/>
              <a:t> (</a:t>
            </a:r>
            <a:r>
              <a:rPr lang="en-US" dirty="0" err="1"/>
              <a:t>schoon</a:t>
            </a:r>
            <a:r>
              <a:rPr lang="en-US" dirty="0"/>
              <a:t>) </a:t>
            </a:r>
            <a:r>
              <a:rPr lang="en-US" dirty="0" err="1"/>
              <a:t>ouders</a:t>
            </a:r>
            <a:r>
              <a:rPr lang="en-US" dirty="0"/>
              <a:t>.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zorgen</a:t>
            </a:r>
            <a:r>
              <a:rPr lang="en-US" dirty="0"/>
              <a:t> ze er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iedereen</a:t>
            </a:r>
            <a:r>
              <a:rPr lang="en-US" dirty="0"/>
              <a:t> </a:t>
            </a:r>
            <a:r>
              <a:rPr lang="en-US" dirty="0" err="1"/>
              <a:t>zich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de regels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voorschriften</a:t>
            </a:r>
            <a:r>
              <a:rPr lang="en-US" dirty="0"/>
              <a:t> </a:t>
            </a:r>
            <a:r>
              <a:rPr lang="en-US" dirty="0" err="1"/>
              <a:t>houdt</a:t>
            </a:r>
            <a:r>
              <a:rPr lang="en-US" dirty="0"/>
              <a:t>, </a:t>
            </a:r>
            <a:r>
              <a:rPr lang="en-US" dirty="0" err="1"/>
              <a:t>bv</a:t>
            </a:r>
            <a:r>
              <a:rPr lang="en-US" dirty="0"/>
              <a:t>. Ten </a:t>
            </a:r>
            <a:r>
              <a:rPr lang="en-US" dirty="0" err="1"/>
              <a:t>aanzien</a:t>
            </a:r>
            <a:r>
              <a:rPr lang="en-US" dirty="0"/>
              <a:t> van </a:t>
            </a:r>
            <a:r>
              <a:rPr lang="en-US" dirty="0" err="1"/>
              <a:t>partnerkeuze</a:t>
            </a:r>
            <a:r>
              <a:rPr lang="en-US" dirty="0"/>
              <a:t> of </a:t>
            </a:r>
            <a:r>
              <a:rPr lang="en-US" dirty="0" err="1"/>
              <a:t>kledingstijl</a:t>
            </a:r>
            <a:r>
              <a:rPr lang="en-US" dirty="0"/>
              <a:t>. Want </a:t>
            </a:r>
            <a:r>
              <a:rPr lang="en-US" dirty="0" err="1"/>
              <a:t>wanneer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van de </a:t>
            </a:r>
            <a:r>
              <a:rPr lang="en-US" dirty="0" err="1"/>
              <a:t>leden</a:t>
            </a:r>
            <a:r>
              <a:rPr lang="en-US" dirty="0"/>
              <a:t> van de </a:t>
            </a:r>
            <a:r>
              <a:rPr lang="en-US" dirty="0" err="1"/>
              <a:t>groep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regel </a:t>
            </a:r>
            <a:r>
              <a:rPr lang="en-US" dirty="0" err="1"/>
              <a:t>overtreedt</a:t>
            </a:r>
            <a:r>
              <a:rPr lang="en-US" dirty="0"/>
              <a:t>, </a:t>
            </a:r>
            <a:r>
              <a:rPr lang="en-US" dirty="0" err="1"/>
              <a:t>wordt</a:t>
            </a:r>
            <a:r>
              <a:rPr lang="en-US" dirty="0"/>
              <a:t> de hele </a:t>
            </a:r>
            <a:r>
              <a:rPr lang="en-US" dirty="0" err="1"/>
              <a:t>familie</a:t>
            </a:r>
            <a:r>
              <a:rPr lang="en-US" dirty="0"/>
              <a:t> </a:t>
            </a:r>
            <a:r>
              <a:rPr lang="en-US" dirty="0" err="1"/>
              <a:t>daar</a:t>
            </a:r>
            <a:r>
              <a:rPr lang="en-US" dirty="0"/>
              <a:t> er op </a:t>
            </a:r>
            <a:r>
              <a:rPr lang="en-US" dirty="0" err="1"/>
              <a:t>aangekeken</a:t>
            </a:r>
            <a:r>
              <a:rPr lang="en-US" dirty="0"/>
              <a:t>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575224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827</Words>
  <Application>Microsoft Office PowerPoint</Application>
  <PresentationFormat>Breedbeeld</PresentationFormat>
  <Paragraphs>74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Kantoorthema</vt:lpstr>
      <vt:lpstr>H4.2: Worden wie je bent</vt:lpstr>
      <vt:lpstr>Nature- versus nurture -debat</vt:lpstr>
      <vt:lpstr>Cultuuroverdracht en socialisatie</vt:lpstr>
      <vt:lpstr>Hoe vindt socialisatie plaats?</vt:lpstr>
      <vt:lpstr>Door wie vindt socialisatie plaats?</vt:lpstr>
      <vt:lpstr>Socialisatie en Internalisatie</vt:lpstr>
      <vt:lpstr>Socialisatie en Identiteit</vt:lpstr>
      <vt:lpstr>Kies je zelf wie je wilt zijn?</vt:lpstr>
      <vt:lpstr>Individualistisch versus collectivistisch</vt:lpstr>
      <vt:lpstr>Masculien versus feminien</vt:lpstr>
      <vt:lpstr>Kenmerken van de Nederlandse feminiene cultuur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H4.2: Worden wie je bent</dc:title>
  <dc:creator>Fluitsma, D.W.P.M. (Daniel)</dc:creator>
  <cp:lastModifiedBy>Fluitsma, D.W.P.M. (Daniel)</cp:lastModifiedBy>
  <cp:revision>4</cp:revision>
  <dcterms:created xsi:type="dcterms:W3CDTF">2022-06-24T10:02:34Z</dcterms:created>
  <dcterms:modified xsi:type="dcterms:W3CDTF">2024-06-07T10:55:07Z</dcterms:modified>
</cp:coreProperties>
</file>